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953B5-1CA5-415C-B9F5-C4D68C951E15}" v="31" dt="2024-10-02T00:52:31.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51" d="100"/>
          <a:sy n="51" d="100"/>
        </p:scale>
        <p:origin x="25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custSel addSld modSld modSection">
      <pc:chgData name="William Roosa" userId="b17c6545b7781650" providerId="LiveId" clId="{157953B5-1CA5-415C-B9F5-C4D68C951E15}" dt="2024-10-02T00:54:56.232" v="2647" actId="1076"/>
      <pc:docMkLst>
        <pc:docMk/>
      </pc:docMkLst>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modSp new mod">
        <pc:chgData name="William Roosa" userId="b17c6545b7781650" providerId="LiveId" clId="{157953B5-1CA5-415C-B9F5-C4D68C951E15}" dt="2024-10-02T00:33:39.357" v="1276"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mod">
          <ac:chgData name="William Roosa" userId="b17c6545b7781650" providerId="LiveId" clId="{157953B5-1CA5-415C-B9F5-C4D68C951E15}" dt="2024-10-02T00:25:47.158" v="736" actId="1076"/>
          <ac:spMkLst>
            <pc:docMk/>
            <pc:sldMk cId="904565675" sldId="301"/>
            <ac:spMk id="4" creationId="{2FA57D8F-3041-C05D-6F1B-FDBBDC45AE6E}"/>
          </ac:spMkLst>
        </pc:spChg>
        <pc:spChg chg="add mod">
          <ac:chgData name="William Roosa" userId="b17c6545b7781650" providerId="LiveId" clId="{157953B5-1CA5-415C-B9F5-C4D68C951E15}" dt="2024-10-02T00:26:32.100" v="816" actId="1076"/>
          <ac:spMkLst>
            <pc:docMk/>
            <pc:sldMk cId="904565675" sldId="301"/>
            <ac:spMk id="6" creationId="{0E031E85-44B8-5AC7-F724-709C9A7C1E4C}"/>
          </ac:spMkLst>
        </pc:spChg>
        <pc:spChg chg="add mod">
          <ac:chgData name="William Roosa" userId="b17c6545b7781650" providerId="LiveId" clId="{157953B5-1CA5-415C-B9F5-C4D68C951E15}" dt="2024-10-02T00:27:27.937" v="887" actId="20577"/>
          <ac:spMkLst>
            <pc:docMk/>
            <pc:sldMk cId="904565675" sldId="301"/>
            <ac:spMk id="8" creationId="{DB8A036B-2FD0-C270-79A5-C59E56D48919}"/>
          </ac:spMkLst>
        </pc:spChg>
        <pc:spChg chg="add mod">
          <ac:chgData name="William Roosa" userId="b17c6545b7781650" providerId="LiveId" clId="{157953B5-1CA5-415C-B9F5-C4D68C951E15}" dt="2024-10-02T00:29:04.358" v="1114" actId="20577"/>
          <ac:spMkLst>
            <pc:docMk/>
            <pc:sldMk cId="904565675" sldId="301"/>
            <ac:spMk id="10" creationId="{32086FAD-9062-9B5B-BA91-CEF8AC6FB5E7}"/>
          </ac:spMkLst>
        </pc:spChg>
        <pc:spChg chg="add mod">
          <ac:chgData name="William Roosa" userId="b17c6545b7781650" providerId="LiveId" clId="{157953B5-1CA5-415C-B9F5-C4D68C951E15}" dt="2024-10-02T00:29:48.920" v="1173" actId="1076"/>
          <ac:spMkLst>
            <pc:docMk/>
            <pc:sldMk cId="904565675" sldId="301"/>
            <ac:spMk id="13" creationId="{4866E093-3A68-1B48-F4E9-AAFC87980CED}"/>
          </ac:spMkLst>
        </pc:spChg>
        <pc:spChg chg="add mod">
          <ac:chgData name="William Roosa" userId="b17c6545b7781650" providerId="LiveId" clId="{157953B5-1CA5-415C-B9F5-C4D68C951E15}" dt="2024-10-02T00:33:39.357" v="1276" actId="1076"/>
          <ac:spMkLst>
            <pc:docMk/>
            <pc:sldMk cId="904565675" sldId="301"/>
            <ac:spMk id="19" creationId="{6D22B3C3-2CDD-8A42-C144-E765762E941D}"/>
          </ac:spMkLst>
        </pc:spChg>
        <pc:spChg chg="add mod">
          <ac:chgData name="William Roosa" userId="b17c6545b7781650" providerId="LiveId" clId="{157953B5-1CA5-415C-B9F5-C4D68C951E15}" dt="2024-10-02T00:33:29.993" v="1254" actId="1076"/>
          <ac:spMkLst>
            <pc:docMk/>
            <pc:sldMk cId="904565675" sldId="301"/>
            <ac:spMk id="20" creationId="{8C2403E9-670B-BCB2-C531-680FFFB52225}"/>
          </ac:spMkLst>
        </pc:spChg>
        <pc:picChg chg="add mod">
          <ac:chgData name="William Roosa" userId="b17c6545b7781650" providerId="LiveId" clId="{157953B5-1CA5-415C-B9F5-C4D68C951E15}" dt="2024-10-02T00:26:01.965" v="738" actId="1076"/>
          <ac:picMkLst>
            <pc:docMk/>
            <pc:sldMk cId="904565675" sldId="301"/>
            <ac:picMk id="5" creationId="{E56ECAF8-B13D-B574-DFDD-130E9FBCF743}"/>
          </ac:picMkLst>
        </pc:picChg>
        <pc:picChg chg="add mod">
          <ac:chgData name="William Roosa" userId="b17c6545b7781650" providerId="LiveId" clId="{157953B5-1CA5-415C-B9F5-C4D68C951E15}" dt="2024-10-02T00:27:09.531" v="818" actId="1076"/>
          <ac:picMkLst>
            <pc:docMk/>
            <pc:sldMk cId="904565675" sldId="301"/>
            <ac:picMk id="7" creationId="{9A47D459-4B33-783B-3213-B9B32E1033AF}"/>
          </ac:picMkLst>
        </pc:picChg>
        <pc:picChg chg="add mod">
          <ac:chgData name="William Roosa" userId="b17c6545b7781650" providerId="LiveId" clId="{157953B5-1CA5-415C-B9F5-C4D68C951E15}" dt="2024-10-02T00:27:46" v="889" actId="1076"/>
          <ac:picMkLst>
            <pc:docMk/>
            <pc:sldMk cId="904565675" sldId="301"/>
            <ac:picMk id="9" creationId="{8B6802AE-0CF7-8752-F5FC-6CB584373127}"/>
          </ac:picMkLst>
        </pc:picChg>
        <pc:picChg chg="add mod">
          <ac:chgData name="William Roosa" userId="b17c6545b7781650" providerId="LiveId" clId="{157953B5-1CA5-415C-B9F5-C4D68C951E15}" dt="2024-10-02T00:29:44.958" v="1172" actId="1076"/>
          <ac:picMkLst>
            <pc:docMk/>
            <pc:sldMk cId="904565675" sldId="301"/>
            <ac:picMk id="12" creationId="{588D6FA8-2191-EDB8-17A0-994242FD4EBF}"/>
          </ac:picMkLst>
        </pc:picChg>
        <pc:picChg chg="add mod">
          <ac:chgData name="William Roosa" userId="b17c6545b7781650" providerId="LiveId" clId="{157953B5-1CA5-415C-B9F5-C4D68C951E15}" dt="2024-10-02T00:32:56.600" v="1190" actId="1076"/>
          <ac:picMkLst>
            <pc:docMk/>
            <pc:sldMk cId="904565675" sldId="301"/>
            <ac:picMk id="15" creationId="{2F1573E4-AE87-86BA-2972-16F0BF794C87}"/>
          </ac:picMkLst>
        </pc:picChg>
        <pc:picChg chg="add mod">
          <ac:chgData name="William Roosa" userId="b17c6545b7781650" providerId="LiveId" clId="{157953B5-1CA5-415C-B9F5-C4D68C951E15}" dt="2024-10-02T00:31:11.541" v="1182" actId="1076"/>
          <ac:picMkLst>
            <pc:docMk/>
            <pc:sldMk cId="904565675" sldId="301"/>
            <ac:picMk id="16" creationId="{616A06FF-B2A0-3141-FDB7-C804E8323CFF}"/>
          </ac:picMkLst>
        </pc:picChg>
        <pc:picChg chg="add mod">
          <ac:chgData name="William Roosa" userId="b17c6545b7781650" providerId="LiveId" clId="{157953B5-1CA5-415C-B9F5-C4D68C951E15}" dt="2024-10-02T00:32:04.012" v="1184" actId="1076"/>
          <ac:picMkLst>
            <pc:docMk/>
            <pc:sldMk cId="904565675" sldId="301"/>
            <ac:picMk id="17" creationId="{DC2BDAC7-0DAB-390B-1201-A8DC4C592BD4}"/>
          </ac:picMkLst>
        </pc:picChg>
        <pc:picChg chg="add mod">
          <ac:chgData name="William Roosa" userId="b17c6545b7781650" providerId="LiveId" clId="{157953B5-1CA5-415C-B9F5-C4D68C951E15}" dt="2024-10-02T00:32:39.348" v="1187" actId="1076"/>
          <ac:picMkLst>
            <pc:docMk/>
            <pc:sldMk cId="904565675" sldId="301"/>
            <ac:picMk id="18" creationId="{CD4EADF4-75B2-86C6-5574-B966D68E867E}"/>
          </ac:picMkLst>
        </pc:picChg>
      </pc:sldChg>
      <pc:sldChg chg="addSp modSp new mod">
        <pc:chgData name="William Roosa" userId="b17c6545b7781650" providerId="LiveId" clId="{157953B5-1CA5-415C-B9F5-C4D68C951E15}" dt="2024-10-02T00:54:56.232" v="2647" actId="1076"/>
        <pc:sldMkLst>
          <pc:docMk/>
          <pc:sldMk cId="1253362352" sldId="302"/>
        </pc:sldMkLst>
        <pc:spChg chg="add mod">
          <ac:chgData name="William Roosa" userId="b17c6545b7781650" providerId="LiveId" clId="{157953B5-1CA5-415C-B9F5-C4D68C951E15}" dt="2024-10-02T00:47:09.235" v="2127" actId="1076"/>
          <ac:spMkLst>
            <pc:docMk/>
            <pc:sldMk cId="1253362352" sldId="302"/>
            <ac:spMk id="2" creationId="{2E0FD74D-7D2A-D8D6-6E0E-9D2EFCCFBE00}"/>
          </ac:spMkLst>
        </pc:spChg>
        <pc:spChg chg="add mod">
          <ac:chgData name="William Roosa" userId="b17c6545b7781650" providerId="LiveId" clId="{157953B5-1CA5-415C-B9F5-C4D68C951E15}" dt="2024-10-02T00:54:49.760" v="2646" actId="27107"/>
          <ac:spMkLst>
            <pc:docMk/>
            <pc:sldMk cId="1253362352" sldId="302"/>
            <ac:spMk id="3" creationId="{08F8A7B4-83CB-9512-AAE4-622CBCE2775A}"/>
          </ac:spMkLst>
        </pc:spChg>
        <pc:spChg chg="add mod">
          <ac:chgData name="William Roosa" userId="b17c6545b7781650" providerId="LiveId" clId="{157953B5-1CA5-415C-B9F5-C4D68C951E15}" dt="2024-10-02T00:40:02.918" v="1461" actId="20577"/>
          <ac:spMkLst>
            <pc:docMk/>
            <pc:sldMk cId="1253362352" sldId="302"/>
            <ac:spMk id="6" creationId="{D876FDF3-2C7B-F33C-31A2-AA35F7484F45}"/>
          </ac:spMkLst>
        </pc:spChg>
        <pc:spChg chg="add mod">
          <ac:chgData name="William Roosa" userId="b17c6545b7781650" providerId="LiveId" clId="{157953B5-1CA5-415C-B9F5-C4D68C951E15}" dt="2024-10-02T00:40:33.916" v="1548" actId="20577"/>
          <ac:spMkLst>
            <pc:docMk/>
            <pc:sldMk cId="1253362352" sldId="302"/>
            <ac:spMk id="7" creationId="{12251040-5296-7C9A-E3F8-BEF623AC1342}"/>
          </ac:spMkLst>
        </pc:spChg>
        <pc:spChg chg="add mod">
          <ac:chgData name="William Roosa" userId="b17c6545b7781650" providerId="LiveId" clId="{157953B5-1CA5-415C-B9F5-C4D68C951E15}" dt="2024-10-02T00:41:40.894" v="1623" actId="1076"/>
          <ac:spMkLst>
            <pc:docMk/>
            <pc:sldMk cId="1253362352" sldId="302"/>
            <ac:spMk id="10" creationId="{1F213150-D98A-A941-E676-B86078F9BCDD}"/>
          </ac:spMkLst>
        </pc:spChg>
        <pc:spChg chg="add mod">
          <ac:chgData name="William Roosa" userId="b17c6545b7781650" providerId="LiveId" clId="{157953B5-1CA5-415C-B9F5-C4D68C951E15}" dt="2024-10-02T00:42:29.378" v="1685" actId="1076"/>
          <ac:spMkLst>
            <pc:docMk/>
            <pc:sldMk cId="1253362352" sldId="302"/>
            <ac:spMk id="13" creationId="{120B1993-562A-7D42-7422-CF5705D433F1}"/>
          </ac:spMkLst>
        </pc:spChg>
        <pc:spChg chg="add mod">
          <ac:chgData name="William Roosa" userId="b17c6545b7781650" providerId="LiveId" clId="{157953B5-1CA5-415C-B9F5-C4D68C951E15}" dt="2024-10-02T00:43:36.918" v="1802" actId="1076"/>
          <ac:spMkLst>
            <pc:docMk/>
            <pc:sldMk cId="1253362352" sldId="302"/>
            <ac:spMk id="18" creationId="{B761C564-2B6C-BF17-8F26-B4F6ACC1CC10}"/>
          </ac:spMkLst>
        </pc:spChg>
        <pc:spChg chg="add mod">
          <ac:chgData name="William Roosa" userId="b17c6545b7781650" providerId="LiveId" clId="{157953B5-1CA5-415C-B9F5-C4D68C951E15}" dt="2024-10-02T00:44:27.130" v="1882" actId="27107"/>
          <ac:spMkLst>
            <pc:docMk/>
            <pc:sldMk cId="1253362352" sldId="302"/>
            <ac:spMk id="21" creationId="{B7162905-704E-B194-329F-31457CA984FE}"/>
          </ac:spMkLst>
        </pc:spChg>
        <pc:spChg chg="add mod">
          <ac:chgData name="William Roosa" userId="b17c6545b7781650" providerId="LiveId" clId="{157953B5-1CA5-415C-B9F5-C4D68C951E15}" dt="2024-10-02T00:47:05.473" v="2126" actId="1076"/>
          <ac:spMkLst>
            <pc:docMk/>
            <pc:sldMk cId="1253362352" sldId="302"/>
            <ac:spMk id="22" creationId="{8DA3C849-9AAD-CC55-77E4-5853D8D635B4}"/>
          </ac:spMkLst>
        </pc:spChg>
        <pc:spChg chg="add mod">
          <ac:chgData name="William Roosa" userId="b17c6545b7781650" providerId="LiveId" clId="{157953B5-1CA5-415C-B9F5-C4D68C951E15}" dt="2024-10-02T00:54:56.232" v="2647" actId="1076"/>
          <ac:spMkLst>
            <pc:docMk/>
            <pc:sldMk cId="1253362352" sldId="302"/>
            <ac:spMk id="25" creationId="{1DE37897-E483-4054-F7E7-AF240C88FDB0}"/>
          </ac:spMkLst>
        </pc:spChg>
        <pc:spChg chg="add mod">
          <ac:chgData name="William Roosa" userId="b17c6545b7781650" providerId="LiveId" clId="{157953B5-1CA5-415C-B9F5-C4D68C951E15}" dt="2024-10-02T00:54:38.367" v="2643" actId="1076"/>
          <ac:spMkLst>
            <pc:docMk/>
            <pc:sldMk cId="1253362352" sldId="302"/>
            <ac:spMk id="30" creationId="{FFCC48D1-32B0-0180-37A8-E78B7E14CB5B}"/>
          </ac:spMkLst>
        </pc:spChg>
        <pc:spChg chg="add mod">
          <ac:chgData name="William Roosa" userId="b17c6545b7781650" providerId="LiveId" clId="{157953B5-1CA5-415C-B9F5-C4D68C951E15}" dt="2024-10-02T00:54:38.367" v="2643" actId="1076"/>
          <ac:spMkLst>
            <pc:docMk/>
            <pc:sldMk cId="1253362352" sldId="302"/>
            <ac:spMk id="31" creationId="{E58F2983-E3B0-EEAE-2B05-C3C46E7DAB35}"/>
          </ac:spMkLst>
        </pc:spChg>
        <pc:picChg chg="add mod">
          <ac:chgData name="William Roosa" userId="b17c6545b7781650" providerId="LiveId" clId="{157953B5-1CA5-415C-B9F5-C4D68C951E15}" dt="2024-10-02T00:40:06.311" v="1462" actId="1076"/>
          <ac:picMkLst>
            <pc:docMk/>
            <pc:sldMk cId="1253362352" sldId="302"/>
            <ac:picMk id="5" creationId="{7E07F0B1-04B8-371C-C0CA-52BD77976F9F}"/>
          </ac:picMkLst>
        </pc:picChg>
        <pc:picChg chg="add mod">
          <ac:chgData name="William Roosa" userId="b17c6545b7781650" providerId="LiveId" clId="{157953B5-1CA5-415C-B9F5-C4D68C951E15}" dt="2024-10-02T00:40:55.060" v="1550" actId="1076"/>
          <ac:picMkLst>
            <pc:docMk/>
            <pc:sldMk cId="1253362352" sldId="302"/>
            <ac:picMk id="9" creationId="{681D053E-BE55-0CAE-4F4A-1F0A87E06F30}"/>
          </ac:picMkLst>
        </pc:picChg>
        <pc:picChg chg="add mod">
          <ac:chgData name="William Roosa" userId="b17c6545b7781650" providerId="LiveId" clId="{157953B5-1CA5-415C-B9F5-C4D68C951E15}" dt="2024-10-02T00:41:50.134" v="1625" actId="1076"/>
          <ac:picMkLst>
            <pc:docMk/>
            <pc:sldMk cId="1253362352" sldId="302"/>
            <ac:picMk id="12" creationId="{7D93284D-350D-EE92-6861-B0ECC3BEF374}"/>
          </ac:picMkLst>
        </pc:picChg>
        <pc:picChg chg="add mod">
          <ac:chgData name="William Roosa" userId="b17c6545b7781650" providerId="LiveId" clId="{157953B5-1CA5-415C-B9F5-C4D68C951E15}" dt="2024-10-02T00:42:44.717" v="1690" actId="1076"/>
          <ac:picMkLst>
            <pc:docMk/>
            <pc:sldMk cId="1253362352" sldId="302"/>
            <ac:picMk id="15" creationId="{934EA6A4-2283-73FC-61FC-B799A2C0E880}"/>
          </ac:picMkLst>
        </pc:picChg>
        <pc:picChg chg="add mod">
          <ac:chgData name="William Roosa" userId="b17c6545b7781650" providerId="LiveId" clId="{157953B5-1CA5-415C-B9F5-C4D68C951E15}" dt="2024-10-02T00:42:46.833" v="1691" actId="1076"/>
          <ac:picMkLst>
            <pc:docMk/>
            <pc:sldMk cId="1253362352" sldId="302"/>
            <ac:picMk id="17" creationId="{2BDDBA35-B84B-2CC2-9D2B-E37F7AA14D26}"/>
          </ac:picMkLst>
        </pc:picChg>
        <pc:picChg chg="add mod">
          <ac:chgData name="William Roosa" userId="b17c6545b7781650" providerId="LiveId" clId="{157953B5-1CA5-415C-B9F5-C4D68C951E15}" dt="2024-10-02T00:43:46.978" v="1804" actId="1076"/>
          <ac:picMkLst>
            <pc:docMk/>
            <pc:sldMk cId="1253362352" sldId="302"/>
            <ac:picMk id="20" creationId="{D34DB4A2-820F-D4B3-C5F4-2DD95EE81587}"/>
          </ac:picMkLst>
        </pc:picChg>
        <pc:picChg chg="add mod">
          <ac:chgData name="William Roosa" userId="b17c6545b7781650" providerId="LiveId" clId="{157953B5-1CA5-415C-B9F5-C4D68C951E15}" dt="2024-10-02T00:54:38.367" v="2643" actId="1076"/>
          <ac:picMkLst>
            <pc:docMk/>
            <pc:sldMk cId="1253362352" sldId="302"/>
            <ac:picMk id="24" creationId="{B9B15CC0-C1F0-35A4-3087-D53D936D73CD}"/>
          </ac:picMkLst>
        </pc:picChg>
        <pc:picChg chg="add mod">
          <ac:chgData name="William Roosa" userId="b17c6545b7781650" providerId="LiveId" clId="{157953B5-1CA5-415C-B9F5-C4D68C951E15}" dt="2024-10-02T00:54:40.795" v="2644" actId="1076"/>
          <ac:picMkLst>
            <pc:docMk/>
            <pc:sldMk cId="1253362352" sldId="302"/>
            <ac:picMk id="27" creationId="{1D294169-D4A0-F1F5-8ACF-4DB9F0E90790}"/>
          </ac:picMkLst>
        </pc:picChg>
        <pc:picChg chg="add mod">
          <ac:chgData name="William Roosa" userId="b17c6545b7781650" providerId="LiveId" clId="{157953B5-1CA5-415C-B9F5-C4D68C951E15}" dt="2024-10-02T00:54:38.367" v="2643" actId="1076"/>
          <ac:picMkLst>
            <pc:docMk/>
            <pc:sldMk cId="1253362352" sldId="302"/>
            <ac:picMk id="29" creationId="{DCFEC825-EF93-1C2F-7D84-D96712CAFA5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34</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1.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microsoft.com/office/2007/relationships/hdphoto" Target="../media/hdphoto15.wdp"/><Relationship Id="rId7" Type="http://schemas.openxmlformats.org/officeDocument/2006/relationships/image" Target="../media/image299.jpe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22.png"/><Relationship Id="rId7" Type="http://schemas.openxmlformats.org/officeDocument/2006/relationships/image" Target="../media/image263.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261.png"/><Relationship Id="rId9" Type="http://schemas.openxmlformats.org/officeDocument/2006/relationships/image" Target="../media/image161.png"/></Relationships>
</file>

<file path=ppt/slides/_rels/slide4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4" name="TextBox 3">
            <a:extLst>
              <a:ext uri="{FF2B5EF4-FFF2-40B4-BE49-F238E27FC236}">
                <a16:creationId xmlns:a16="http://schemas.microsoft.com/office/drawing/2014/main" id="{2FA57D8F-3041-C05D-6F1B-FDBBDC45AE6E}"/>
              </a:ext>
            </a:extLst>
          </p:cNvPr>
          <p:cNvSpPr txBox="1"/>
          <p:nvPr/>
        </p:nvSpPr>
        <p:spPr>
          <a:xfrm>
            <a:off x="1" y="1379094"/>
            <a:ext cx="8686799" cy="646331"/>
          </a:xfrm>
          <a:prstGeom prst="rect">
            <a:avLst/>
          </a:prstGeom>
          <a:noFill/>
        </p:spPr>
        <p:txBody>
          <a:bodyPr wrap="square" rtlCol="0">
            <a:spAutoFit/>
          </a:bodyPr>
          <a:lstStyle/>
          <a:p>
            <a:r>
              <a:rPr lang="en-US" dirty="0"/>
              <a:t>Ok, Lets start with the fact that at equilibrium, all phases of a species have the same fugacity </a:t>
            </a:r>
          </a:p>
        </p:txBody>
      </p:sp>
      <p:pic>
        <p:nvPicPr>
          <p:cNvPr id="5" name="Picture 4">
            <a:extLst>
              <a:ext uri="{FF2B5EF4-FFF2-40B4-BE49-F238E27FC236}">
                <a16:creationId xmlns:a16="http://schemas.microsoft.com/office/drawing/2014/main" id="{E56ECAF8-B13D-B574-DFDD-130E9FBCF743}"/>
              </a:ext>
            </a:extLst>
          </p:cNvPr>
          <p:cNvPicPr>
            <a:picLocks noChangeAspect="1"/>
          </p:cNvPicPr>
          <p:nvPr/>
        </p:nvPicPr>
        <p:blipFill>
          <a:blip r:embed="rId2"/>
          <a:stretch>
            <a:fillRect/>
          </a:stretch>
        </p:blipFill>
        <p:spPr>
          <a:xfrm>
            <a:off x="1098810" y="2025425"/>
            <a:ext cx="5834980" cy="711188"/>
          </a:xfrm>
          <a:prstGeom prst="rect">
            <a:avLst/>
          </a:prstGeom>
        </p:spPr>
      </p:pic>
      <p:sp>
        <p:nvSpPr>
          <p:cNvPr id="6" name="TextBox 5">
            <a:extLst>
              <a:ext uri="{FF2B5EF4-FFF2-40B4-BE49-F238E27FC236}">
                <a16:creationId xmlns:a16="http://schemas.microsoft.com/office/drawing/2014/main" id="{0E031E85-44B8-5AC7-F724-709C9A7C1E4C}"/>
              </a:ext>
            </a:extLst>
          </p:cNvPr>
          <p:cNvSpPr txBox="1"/>
          <p:nvPr/>
        </p:nvSpPr>
        <p:spPr>
          <a:xfrm>
            <a:off x="344774" y="2933828"/>
            <a:ext cx="6952994" cy="369332"/>
          </a:xfrm>
          <a:prstGeom prst="rect">
            <a:avLst/>
          </a:prstGeom>
          <a:noFill/>
        </p:spPr>
        <p:txBody>
          <a:bodyPr wrap="none" rtlCol="0">
            <a:spAutoFit/>
          </a:bodyPr>
          <a:lstStyle/>
          <a:p>
            <a:r>
              <a:rPr lang="en-US" dirty="0"/>
              <a:t>Ok, when solving for the gas phase fugacity of a mixture for a species</a:t>
            </a:r>
          </a:p>
        </p:txBody>
      </p:sp>
      <p:pic>
        <p:nvPicPr>
          <p:cNvPr id="7" name="Picture 6">
            <a:extLst>
              <a:ext uri="{FF2B5EF4-FFF2-40B4-BE49-F238E27FC236}">
                <a16:creationId xmlns:a16="http://schemas.microsoft.com/office/drawing/2014/main" id="{9A47D459-4B33-783B-3213-B9B32E1033AF}"/>
              </a:ext>
            </a:extLst>
          </p:cNvPr>
          <p:cNvPicPr>
            <a:picLocks noChangeAspect="1"/>
          </p:cNvPicPr>
          <p:nvPr/>
        </p:nvPicPr>
        <p:blipFill>
          <a:blip r:embed="rId3"/>
          <a:stretch>
            <a:fillRect/>
          </a:stretch>
        </p:blipFill>
        <p:spPr>
          <a:xfrm>
            <a:off x="3440999" y="3382944"/>
            <a:ext cx="1413997" cy="1016310"/>
          </a:xfrm>
          <a:prstGeom prst="rect">
            <a:avLst/>
          </a:prstGeom>
        </p:spPr>
      </p:pic>
      <p:sp>
        <p:nvSpPr>
          <p:cNvPr id="8" name="TextBox 7">
            <a:extLst>
              <a:ext uri="{FF2B5EF4-FFF2-40B4-BE49-F238E27FC236}">
                <a16:creationId xmlns:a16="http://schemas.microsoft.com/office/drawing/2014/main" id="{DB8A036B-2FD0-C270-79A5-C59E56D48919}"/>
              </a:ext>
            </a:extLst>
          </p:cNvPr>
          <p:cNvSpPr txBox="1"/>
          <p:nvPr/>
        </p:nvSpPr>
        <p:spPr>
          <a:xfrm>
            <a:off x="344774" y="4586990"/>
            <a:ext cx="6610336" cy="369332"/>
          </a:xfrm>
          <a:prstGeom prst="rect">
            <a:avLst/>
          </a:prstGeom>
          <a:noFill/>
        </p:spPr>
        <p:txBody>
          <a:bodyPr wrap="none" rtlCol="0">
            <a:spAutoFit/>
          </a:bodyPr>
          <a:lstStyle/>
          <a:p>
            <a:r>
              <a:rPr lang="en-US" dirty="0"/>
              <a:t>But what about liquid? We know from the Lewis Randall rule that:</a:t>
            </a:r>
          </a:p>
        </p:txBody>
      </p:sp>
      <p:pic>
        <p:nvPicPr>
          <p:cNvPr id="9" name="Picture 8">
            <a:extLst>
              <a:ext uri="{FF2B5EF4-FFF2-40B4-BE49-F238E27FC236}">
                <a16:creationId xmlns:a16="http://schemas.microsoft.com/office/drawing/2014/main" id="{8B6802AE-0CF7-8752-F5FC-6CB584373127}"/>
              </a:ext>
            </a:extLst>
          </p:cNvPr>
          <p:cNvPicPr>
            <a:picLocks noChangeAspect="1"/>
          </p:cNvPicPr>
          <p:nvPr/>
        </p:nvPicPr>
        <p:blipFill>
          <a:blip r:embed="rId4"/>
          <a:stretch>
            <a:fillRect/>
          </a:stretch>
        </p:blipFill>
        <p:spPr>
          <a:xfrm>
            <a:off x="3462989" y="5144058"/>
            <a:ext cx="1392007" cy="741395"/>
          </a:xfrm>
          <a:prstGeom prst="rect">
            <a:avLst/>
          </a:prstGeom>
        </p:spPr>
      </p:pic>
      <p:sp>
        <p:nvSpPr>
          <p:cNvPr id="10" name="TextBox 9">
            <a:extLst>
              <a:ext uri="{FF2B5EF4-FFF2-40B4-BE49-F238E27FC236}">
                <a16:creationId xmlns:a16="http://schemas.microsoft.com/office/drawing/2014/main" id="{32086FAD-9062-9B5B-BA91-CEF8AC6FB5E7}"/>
              </a:ext>
            </a:extLst>
          </p:cNvPr>
          <p:cNvSpPr txBox="1"/>
          <p:nvPr/>
        </p:nvSpPr>
        <p:spPr>
          <a:xfrm>
            <a:off x="344774" y="6096000"/>
            <a:ext cx="8154649" cy="923330"/>
          </a:xfrm>
          <a:prstGeom prst="rect">
            <a:avLst/>
          </a:prstGeom>
          <a:noFill/>
        </p:spPr>
        <p:txBody>
          <a:bodyPr wrap="square" rtlCol="0">
            <a:spAutoFit/>
          </a:bodyPr>
          <a:lstStyle/>
          <a:p>
            <a:r>
              <a:rPr lang="en-US" dirty="0"/>
              <a:t>But this is for an Ideal solution. So, we need to make a new coefficient for fugacities in the liquid phase that aren’t ideal, and will thus deviate from what is above</a:t>
            </a:r>
          </a:p>
        </p:txBody>
      </p:sp>
      <p:pic>
        <p:nvPicPr>
          <p:cNvPr id="12" name="Picture 11">
            <a:extLst>
              <a:ext uri="{FF2B5EF4-FFF2-40B4-BE49-F238E27FC236}">
                <a16:creationId xmlns:a16="http://schemas.microsoft.com/office/drawing/2014/main" id="{588D6FA8-2191-EDB8-17A0-994242FD4EBF}"/>
              </a:ext>
            </a:extLst>
          </p:cNvPr>
          <p:cNvPicPr>
            <a:picLocks noChangeAspect="1"/>
          </p:cNvPicPr>
          <p:nvPr/>
        </p:nvPicPr>
        <p:blipFill>
          <a:blip r:embed="rId5"/>
          <a:stretch>
            <a:fillRect/>
          </a:stretch>
        </p:blipFill>
        <p:spPr>
          <a:xfrm>
            <a:off x="3649942" y="6880713"/>
            <a:ext cx="1066949" cy="857370"/>
          </a:xfrm>
          <a:prstGeom prst="rect">
            <a:avLst/>
          </a:prstGeom>
        </p:spPr>
      </p:pic>
      <p:sp>
        <p:nvSpPr>
          <p:cNvPr id="13" name="TextBox 12">
            <a:extLst>
              <a:ext uri="{FF2B5EF4-FFF2-40B4-BE49-F238E27FC236}">
                <a16:creationId xmlns:a16="http://schemas.microsoft.com/office/drawing/2014/main" id="{4866E093-3A68-1B48-F4E9-AAFC87980CED}"/>
              </a:ext>
            </a:extLst>
          </p:cNvPr>
          <p:cNvSpPr txBox="1"/>
          <p:nvPr/>
        </p:nvSpPr>
        <p:spPr>
          <a:xfrm>
            <a:off x="1373608" y="7789676"/>
            <a:ext cx="5619615" cy="369332"/>
          </a:xfrm>
          <a:prstGeom prst="rect">
            <a:avLst/>
          </a:prstGeom>
          <a:noFill/>
        </p:spPr>
        <p:txBody>
          <a:bodyPr wrap="none" rtlCol="0">
            <a:spAutoFit/>
          </a:bodyPr>
          <a:lstStyle/>
          <a:p>
            <a:r>
              <a:rPr lang="en-US" dirty="0"/>
              <a:t>By doing some simple manipulation, we get this as well</a:t>
            </a:r>
          </a:p>
        </p:txBody>
      </p:sp>
      <p:pic>
        <p:nvPicPr>
          <p:cNvPr id="15" name="Picture 14">
            <a:extLst>
              <a:ext uri="{FF2B5EF4-FFF2-40B4-BE49-F238E27FC236}">
                <a16:creationId xmlns:a16="http://schemas.microsoft.com/office/drawing/2014/main" id="{2F1573E4-AE87-86BA-2972-16F0BF794C87}"/>
              </a:ext>
            </a:extLst>
          </p:cNvPr>
          <p:cNvPicPr>
            <a:picLocks noChangeAspect="1"/>
          </p:cNvPicPr>
          <p:nvPr/>
        </p:nvPicPr>
        <p:blipFill>
          <a:blip r:embed="rId6"/>
          <a:stretch>
            <a:fillRect/>
          </a:stretch>
        </p:blipFill>
        <p:spPr>
          <a:xfrm>
            <a:off x="3193254" y="9300426"/>
            <a:ext cx="1980321" cy="678649"/>
          </a:xfrm>
          <a:prstGeom prst="rect">
            <a:avLst/>
          </a:prstGeom>
        </p:spPr>
      </p:pic>
      <p:pic>
        <p:nvPicPr>
          <p:cNvPr id="16" name="Picture 15">
            <a:extLst>
              <a:ext uri="{FF2B5EF4-FFF2-40B4-BE49-F238E27FC236}">
                <a16:creationId xmlns:a16="http://schemas.microsoft.com/office/drawing/2014/main" id="{616A06FF-B2A0-3141-FDB7-C804E8323CFF}"/>
              </a:ext>
            </a:extLst>
          </p:cNvPr>
          <p:cNvPicPr>
            <a:picLocks noChangeAspect="1"/>
          </p:cNvPicPr>
          <p:nvPr/>
        </p:nvPicPr>
        <p:blipFill>
          <a:blip r:embed="rId7"/>
          <a:stretch>
            <a:fillRect/>
          </a:stretch>
        </p:blipFill>
        <p:spPr>
          <a:xfrm>
            <a:off x="4495430" y="8244816"/>
            <a:ext cx="2144413" cy="555960"/>
          </a:xfrm>
          <a:prstGeom prst="rect">
            <a:avLst/>
          </a:prstGeom>
        </p:spPr>
      </p:pic>
      <p:pic>
        <p:nvPicPr>
          <p:cNvPr id="17" name="Picture 16">
            <a:extLst>
              <a:ext uri="{FF2B5EF4-FFF2-40B4-BE49-F238E27FC236}">
                <a16:creationId xmlns:a16="http://schemas.microsoft.com/office/drawing/2014/main" id="{DC2BDAC7-0DAB-390B-1201-A8DC4C592BD4}"/>
              </a:ext>
            </a:extLst>
          </p:cNvPr>
          <p:cNvPicPr>
            <a:picLocks noChangeAspect="1"/>
          </p:cNvPicPr>
          <p:nvPr/>
        </p:nvPicPr>
        <p:blipFill>
          <a:blip r:embed="rId8"/>
          <a:stretch>
            <a:fillRect/>
          </a:stretch>
        </p:blipFill>
        <p:spPr>
          <a:xfrm>
            <a:off x="1373608" y="8194385"/>
            <a:ext cx="2942204" cy="724462"/>
          </a:xfrm>
          <a:prstGeom prst="rect">
            <a:avLst/>
          </a:prstGeom>
        </p:spPr>
      </p:pic>
      <p:pic>
        <p:nvPicPr>
          <p:cNvPr id="18" name="Picture 17">
            <a:extLst>
              <a:ext uri="{FF2B5EF4-FFF2-40B4-BE49-F238E27FC236}">
                <a16:creationId xmlns:a16="http://schemas.microsoft.com/office/drawing/2014/main" id="{CD4EADF4-75B2-86C6-5574-B966D68E867E}"/>
              </a:ext>
            </a:extLst>
          </p:cNvPr>
          <p:cNvPicPr>
            <a:picLocks noChangeAspect="1"/>
          </p:cNvPicPr>
          <p:nvPr/>
        </p:nvPicPr>
        <p:blipFill>
          <a:blip r:embed="rId9"/>
          <a:stretch>
            <a:fillRect/>
          </a:stretch>
        </p:blipFill>
        <p:spPr>
          <a:xfrm>
            <a:off x="0" y="8822532"/>
            <a:ext cx="8686800" cy="427966"/>
          </a:xfrm>
          <a:prstGeom prst="rect">
            <a:avLst/>
          </a:prstGeom>
        </p:spPr>
      </p:pic>
      <p:sp>
        <p:nvSpPr>
          <p:cNvPr id="19" name="TextBox 18">
            <a:extLst>
              <a:ext uri="{FF2B5EF4-FFF2-40B4-BE49-F238E27FC236}">
                <a16:creationId xmlns:a16="http://schemas.microsoft.com/office/drawing/2014/main" id="{6D22B3C3-2CDD-8A42-C144-E765762E941D}"/>
              </a:ext>
            </a:extLst>
          </p:cNvPr>
          <p:cNvSpPr txBox="1"/>
          <p:nvPr/>
        </p:nvSpPr>
        <p:spPr>
          <a:xfrm>
            <a:off x="1439402" y="10029003"/>
            <a:ext cx="5417189" cy="369332"/>
          </a:xfrm>
          <a:prstGeom prst="rect">
            <a:avLst/>
          </a:prstGeom>
          <a:noFill/>
        </p:spPr>
        <p:txBody>
          <a:bodyPr wrap="none" rtlCol="0">
            <a:spAutoFit/>
          </a:bodyPr>
          <a:lstStyle/>
          <a:p>
            <a:r>
              <a:rPr lang="en-US" dirty="0"/>
              <a:t>Thus, for an ideal solution, the activity coefficient is 1</a:t>
            </a:r>
          </a:p>
        </p:txBody>
      </p:sp>
      <p:sp>
        <p:nvSpPr>
          <p:cNvPr id="20" name="TextBox 19">
            <a:extLst>
              <a:ext uri="{FF2B5EF4-FFF2-40B4-BE49-F238E27FC236}">
                <a16:creationId xmlns:a16="http://schemas.microsoft.com/office/drawing/2014/main" id="{8C2403E9-670B-BCB2-C531-680FFFB52225}"/>
              </a:ext>
            </a:extLst>
          </p:cNvPr>
          <p:cNvSpPr txBox="1"/>
          <p:nvPr/>
        </p:nvSpPr>
        <p:spPr>
          <a:xfrm>
            <a:off x="4752592" y="7143550"/>
            <a:ext cx="2058577" cy="369332"/>
          </a:xfrm>
          <a:prstGeom prst="rect">
            <a:avLst/>
          </a:prstGeom>
          <a:noFill/>
        </p:spPr>
        <p:txBody>
          <a:bodyPr wrap="none" rtlCol="0">
            <a:spAutoFit/>
          </a:bodyPr>
          <a:lstStyle/>
          <a:p>
            <a:r>
              <a:rPr lang="en-US" dirty="0"/>
              <a:t>Activity Coefficient</a:t>
            </a:r>
          </a:p>
        </p:txBody>
      </p:sp>
    </p:spTree>
    <p:extLst>
      <p:ext uri="{BB962C8B-B14F-4D97-AF65-F5344CB8AC3E}">
        <p14:creationId xmlns:p14="http://schemas.microsoft.com/office/powerpoint/2010/main" val="904565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0FD74D-7D2A-D8D6-6E0E-9D2EFCCFBE00}"/>
              </a:ext>
            </a:extLst>
          </p:cNvPr>
          <p:cNvSpPr txBox="1"/>
          <p:nvPr/>
        </p:nvSpPr>
        <p:spPr>
          <a:xfrm>
            <a:off x="23449" y="7939184"/>
            <a:ext cx="1873013" cy="461665"/>
          </a:xfrm>
          <a:prstGeom prst="rect">
            <a:avLst/>
          </a:prstGeom>
          <a:noFill/>
        </p:spPr>
        <p:txBody>
          <a:bodyPr wrap="none" rtlCol="0">
            <a:spAutoFit/>
          </a:bodyPr>
          <a:lstStyle/>
          <a:p>
            <a:r>
              <a:rPr lang="en-US" sz="2400" dirty="0"/>
              <a:t>Raoult’s Law</a:t>
            </a:r>
          </a:p>
        </p:txBody>
      </p:sp>
      <p:sp>
        <p:nvSpPr>
          <p:cNvPr id="3" name="TextBox 2">
            <a:extLst>
              <a:ext uri="{FF2B5EF4-FFF2-40B4-BE49-F238E27FC236}">
                <a16:creationId xmlns:a16="http://schemas.microsoft.com/office/drawing/2014/main" id="{08F8A7B4-83CB-9512-AAE4-622CBCE2775A}"/>
              </a:ext>
            </a:extLst>
          </p:cNvPr>
          <p:cNvSpPr txBox="1"/>
          <p:nvPr/>
        </p:nvSpPr>
        <p:spPr>
          <a:xfrm>
            <a:off x="23449" y="8266314"/>
            <a:ext cx="8658324" cy="1477328"/>
          </a:xfrm>
          <a:prstGeom prst="rect">
            <a:avLst/>
          </a:prstGeom>
          <a:noFill/>
        </p:spPr>
        <p:txBody>
          <a:bodyPr wrap="square" rtlCol="0">
            <a:spAutoFit/>
          </a:bodyPr>
          <a:lstStyle/>
          <a:p>
            <a:r>
              <a:rPr lang="en-US" dirty="0"/>
              <a:t>Two Major assumptions for Raoult’s law</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similar to each other</a:t>
            </a:r>
          </a:p>
        </p:txBody>
      </p:sp>
      <p:pic>
        <p:nvPicPr>
          <p:cNvPr id="5" name="Picture 4">
            <a:extLst>
              <a:ext uri="{FF2B5EF4-FFF2-40B4-BE49-F238E27FC236}">
                <a16:creationId xmlns:a16="http://schemas.microsoft.com/office/drawing/2014/main" id="{7E07F0B1-04B8-371C-C0CA-52BD77976F9F}"/>
              </a:ext>
            </a:extLst>
          </p:cNvPr>
          <p:cNvPicPr>
            <a:picLocks noChangeAspect="1"/>
          </p:cNvPicPr>
          <p:nvPr/>
        </p:nvPicPr>
        <p:blipFill>
          <a:blip r:embed="rId2"/>
          <a:stretch>
            <a:fillRect/>
          </a:stretch>
        </p:blipFill>
        <p:spPr>
          <a:xfrm>
            <a:off x="3480995" y="461665"/>
            <a:ext cx="1247949" cy="533474"/>
          </a:xfrm>
          <a:prstGeom prst="rect">
            <a:avLst/>
          </a:prstGeom>
        </p:spPr>
      </p:pic>
      <p:sp>
        <p:nvSpPr>
          <p:cNvPr id="6" name="TextBox 5">
            <a:extLst>
              <a:ext uri="{FF2B5EF4-FFF2-40B4-BE49-F238E27FC236}">
                <a16:creationId xmlns:a16="http://schemas.microsoft.com/office/drawing/2014/main" id="{D876FDF3-2C7B-F33C-31A2-AA35F7484F45}"/>
              </a:ext>
            </a:extLst>
          </p:cNvPr>
          <p:cNvSpPr txBox="1"/>
          <p:nvPr/>
        </p:nvSpPr>
        <p:spPr>
          <a:xfrm>
            <a:off x="-1" y="0"/>
            <a:ext cx="4304961" cy="461665"/>
          </a:xfrm>
          <a:prstGeom prst="rect">
            <a:avLst/>
          </a:prstGeom>
          <a:noFill/>
        </p:spPr>
        <p:txBody>
          <a:bodyPr wrap="none" rtlCol="0">
            <a:spAutoFit/>
          </a:bodyPr>
          <a:lstStyle/>
          <a:p>
            <a:r>
              <a:rPr lang="en-US" sz="2400" dirty="0"/>
              <a:t>Gamma Phi Formulation of VLE</a:t>
            </a:r>
          </a:p>
        </p:txBody>
      </p:sp>
      <p:sp>
        <p:nvSpPr>
          <p:cNvPr id="7" name="TextBox 6">
            <a:extLst>
              <a:ext uri="{FF2B5EF4-FFF2-40B4-BE49-F238E27FC236}">
                <a16:creationId xmlns:a16="http://schemas.microsoft.com/office/drawing/2014/main" id="{12251040-5296-7C9A-E3F8-BEF623AC1342}"/>
              </a:ext>
            </a:extLst>
          </p:cNvPr>
          <p:cNvSpPr txBox="1"/>
          <p:nvPr/>
        </p:nvSpPr>
        <p:spPr>
          <a:xfrm>
            <a:off x="119921" y="1244184"/>
            <a:ext cx="7480509" cy="369332"/>
          </a:xfrm>
          <a:prstGeom prst="rect">
            <a:avLst/>
          </a:prstGeom>
          <a:noFill/>
        </p:spPr>
        <p:txBody>
          <a:bodyPr wrap="none" rtlCol="0">
            <a:spAutoFit/>
          </a:bodyPr>
          <a:lstStyle/>
          <a:p>
            <a:r>
              <a:rPr lang="en-US" dirty="0"/>
              <a:t>Since at equilibrium, the fugacity of the liquid phase equals that of the gas</a:t>
            </a:r>
          </a:p>
        </p:txBody>
      </p:sp>
      <p:pic>
        <p:nvPicPr>
          <p:cNvPr id="9" name="Picture 8">
            <a:extLst>
              <a:ext uri="{FF2B5EF4-FFF2-40B4-BE49-F238E27FC236}">
                <a16:creationId xmlns:a16="http://schemas.microsoft.com/office/drawing/2014/main" id="{681D053E-BE55-0CAE-4F4A-1F0A87E06F30}"/>
              </a:ext>
            </a:extLst>
          </p:cNvPr>
          <p:cNvPicPr>
            <a:picLocks noChangeAspect="1"/>
          </p:cNvPicPr>
          <p:nvPr/>
        </p:nvPicPr>
        <p:blipFill>
          <a:blip r:embed="rId3"/>
          <a:stretch>
            <a:fillRect/>
          </a:stretch>
        </p:blipFill>
        <p:spPr>
          <a:xfrm>
            <a:off x="2152479" y="1613516"/>
            <a:ext cx="3600953" cy="600159"/>
          </a:xfrm>
          <a:prstGeom prst="rect">
            <a:avLst/>
          </a:prstGeom>
        </p:spPr>
      </p:pic>
      <p:sp>
        <p:nvSpPr>
          <p:cNvPr id="10" name="TextBox 9">
            <a:extLst>
              <a:ext uri="{FF2B5EF4-FFF2-40B4-BE49-F238E27FC236}">
                <a16:creationId xmlns:a16="http://schemas.microsoft.com/office/drawing/2014/main" id="{1F213150-D98A-A941-E676-B86078F9BCDD}"/>
              </a:ext>
            </a:extLst>
          </p:cNvPr>
          <p:cNvSpPr txBox="1"/>
          <p:nvPr/>
        </p:nvSpPr>
        <p:spPr>
          <a:xfrm>
            <a:off x="832919" y="2151688"/>
            <a:ext cx="6544099" cy="369332"/>
          </a:xfrm>
          <a:prstGeom prst="rect">
            <a:avLst/>
          </a:prstGeom>
          <a:noFill/>
        </p:spPr>
        <p:txBody>
          <a:bodyPr wrap="none" rtlCol="0">
            <a:spAutoFit/>
          </a:bodyPr>
          <a:lstStyle/>
          <a:p>
            <a:r>
              <a:rPr lang="en-US" dirty="0"/>
              <a:t>And we know from chapter 10 that fugacity of a liquid equals this</a:t>
            </a:r>
          </a:p>
        </p:txBody>
      </p:sp>
      <p:pic>
        <p:nvPicPr>
          <p:cNvPr id="12" name="Picture 11">
            <a:extLst>
              <a:ext uri="{FF2B5EF4-FFF2-40B4-BE49-F238E27FC236}">
                <a16:creationId xmlns:a16="http://schemas.microsoft.com/office/drawing/2014/main" id="{7D93284D-350D-EE92-6861-B0ECC3BEF374}"/>
              </a:ext>
            </a:extLst>
          </p:cNvPr>
          <p:cNvPicPr>
            <a:picLocks noChangeAspect="1"/>
          </p:cNvPicPr>
          <p:nvPr/>
        </p:nvPicPr>
        <p:blipFill>
          <a:blip r:embed="rId4"/>
          <a:stretch>
            <a:fillRect/>
          </a:stretch>
        </p:blipFill>
        <p:spPr>
          <a:xfrm>
            <a:off x="2737879" y="2512823"/>
            <a:ext cx="3134162" cy="876422"/>
          </a:xfrm>
          <a:prstGeom prst="rect">
            <a:avLst/>
          </a:prstGeom>
        </p:spPr>
      </p:pic>
      <p:sp>
        <p:nvSpPr>
          <p:cNvPr id="13" name="TextBox 12">
            <a:extLst>
              <a:ext uri="{FF2B5EF4-FFF2-40B4-BE49-F238E27FC236}">
                <a16:creationId xmlns:a16="http://schemas.microsoft.com/office/drawing/2014/main" id="{120B1993-562A-7D42-7422-CF5705D433F1}"/>
              </a:ext>
            </a:extLst>
          </p:cNvPr>
          <p:cNvSpPr txBox="1"/>
          <p:nvPr/>
        </p:nvSpPr>
        <p:spPr>
          <a:xfrm>
            <a:off x="1561483" y="3286745"/>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5"/>
          <a:stretch>
            <a:fillRect/>
          </a:stretch>
        </p:blipFill>
        <p:spPr>
          <a:xfrm>
            <a:off x="2409220" y="4827997"/>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6"/>
          <a:stretch>
            <a:fillRect/>
          </a:stretch>
        </p:blipFill>
        <p:spPr>
          <a:xfrm>
            <a:off x="2704535" y="3617609"/>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325280" y="5396491"/>
            <a:ext cx="8036239" cy="369332"/>
          </a:xfrm>
          <a:prstGeom prst="rect">
            <a:avLst/>
          </a:prstGeom>
          <a:noFill/>
        </p:spPr>
        <p:txBody>
          <a:bodyPr wrap="none" rtlCol="0">
            <a:spAutoFit/>
          </a:bodyPr>
          <a:lstStyle/>
          <a:p>
            <a:r>
              <a:rPr lang="en-US" dirty="0"/>
              <a:t>And from experimental data, we know the Poynting Factor rarely deviates from 1</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7"/>
          <a:stretch>
            <a:fillRect/>
          </a:stretch>
        </p:blipFill>
        <p:spPr>
          <a:xfrm>
            <a:off x="3771819" y="5750503"/>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832919" y="6633920"/>
            <a:ext cx="6856557" cy="369332"/>
          </a:xfrm>
          <a:prstGeom prst="rect">
            <a:avLst/>
          </a:prstGeom>
          <a:noFill/>
        </p:spPr>
        <p:txBody>
          <a:bodyPr wrap="none" rtlCol="0">
            <a:spAutoFit/>
          </a:bodyPr>
          <a:lstStyle/>
          <a:p>
            <a:r>
              <a:rPr lang="en-US" dirty="0"/>
              <a:t>Vapor pressure is most commonly gotten from the Antoine equation</a:t>
            </a:r>
          </a:p>
        </p:txBody>
      </p:sp>
      <p:sp>
        <p:nvSpPr>
          <p:cNvPr id="22" name="TextBox 21">
            <a:extLst>
              <a:ext uri="{FF2B5EF4-FFF2-40B4-BE49-F238E27FC236}">
                <a16:creationId xmlns:a16="http://schemas.microsoft.com/office/drawing/2014/main" id="{8DA3C849-9AAD-CC55-77E4-5853D8D635B4}"/>
              </a:ext>
            </a:extLst>
          </p:cNvPr>
          <p:cNvSpPr txBox="1"/>
          <p:nvPr/>
        </p:nvSpPr>
        <p:spPr>
          <a:xfrm>
            <a:off x="119921" y="7044572"/>
            <a:ext cx="8486810" cy="923330"/>
          </a:xfrm>
          <a:prstGeom prst="rect">
            <a:avLst/>
          </a:prstGeom>
          <a:noFill/>
        </p:spPr>
        <p:txBody>
          <a:bodyPr wrap="square" rtlCol="0">
            <a:spAutoFit/>
          </a:bodyPr>
          <a:lstStyle/>
          <a:p>
            <a:r>
              <a:rPr lang="en-US" dirty="0"/>
              <a:t>This allows us to solve for the liquid and gas fractions in certain conditions. The simplest assumption we can make is ideal gas and ideal solution conditions, or what is known as Raoult’s Law</a:t>
            </a:r>
          </a:p>
        </p:txBody>
      </p:sp>
      <p:pic>
        <p:nvPicPr>
          <p:cNvPr id="24" name="Picture 23">
            <a:extLst>
              <a:ext uri="{FF2B5EF4-FFF2-40B4-BE49-F238E27FC236}">
                <a16:creationId xmlns:a16="http://schemas.microsoft.com/office/drawing/2014/main" id="{B9B15CC0-C1F0-35A4-3087-D53D936D73CD}"/>
              </a:ext>
            </a:extLst>
          </p:cNvPr>
          <p:cNvPicPr>
            <a:picLocks noChangeAspect="1"/>
          </p:cNvPicPr>
          <p:nvPr/>
        </p:nvPicPr>
        <p:blipFill>
          <a:blip r:embed="rId8"/>
          <a:stretch>
            <a:fillRect/>
          </a:stretch>
        </p:blipFill>
        <p:spPr>
          <a:xfrm>
            <a:off x="2381944" y="10040312"/>
            <a:ext cx="3362794" cy="457264"/>
          </a:xfrm>
          <a:prstGeom prst="rect">
            <a:avLst/>
          </a:prstGeom>
        </p:spPr>
      </p:pic>
      <p:sp>
        <p:nvSpPr>
          <p:cNvPr id="25" name="TextBox 24">
            <a:extLst>
              <a:ext uri="{FF2B5EF4-FFF2-40B4-BE49-F238E27FC236}">
                <a16:creationId xmlns:a16="http://schemas.microsoft.com/office/drawing/2014/main" id="{1DE37897-E483-4054-F7E7-AF240C88FDB0}"/>
              </a:ext>
            </a:extLst>
          </p:cNvPr>
          <p:cNvSpPr txBox="1"/>
          <p:nvPr/>
        </p:nvSpPr>
        <p:spPr>
          <a:xfrm>
            <a:off x="-5028" y="9689153"/>
            <a:ext cx="8686801" cy="646331"/>
          </a:xfrm>
          <a:prstGeom prst="rect">
            <a:avLst/>
          </a:prstGeom>
          <a:noFill/>
        </p:spPr>
        <p:txBody>
          <a:bodyPr wrap="square" rtlCol="0">
            <a:spAutoFit/>
          </a:bodyPr>
          <a:lstStyle/>
          <a:p>
            <a:r>
              <a:rPr lang="en-US" dirty="0"/>
              <a:t>Under ideal conditions, the fugacity coefficient and activity coefficients are always 1, so we get:</a:t>
            </a:r>
          </a:p>
        </p:txBody>
      </p:sp>
      <p:pic>
        <p:nvPicPr>
          <p:cNvPr id="27" name="Picture 26">
            <a:extLst>
              <a:ext uri="{FF2B5EF4-FFF2-40B4-BE49-F238E27FC236}">
                <a16:creationId xmlns:a16="http://schemas.microsoft.com/office/drawing/2014/main" id="{1D294169-D4A0-F1F5-8ACF-4DB9F0E90790}"/>
              </a:ext>
            </a:extLst>
          </p:cNvPr>
          <p:cNvPicPr>
            <a:picLocks noChangeAspect="1"/>
          </p:cNvPicPr>
          <p:nvPr/>
        </p:nvPicPr>
        <p:blipFill>
          <a:blip r:embed="rId9"/>
          <a:stretch>
            <a:fillRect/>
          </a:stretch>
        </p:blipFill>
        <p:spPr>
          <a:xfrm>
            <a:off x="2737879" y="11741145"/>
            <a:ext cx="2562583" cy="390580"/>
          </a:xfrm>
          <a:prstGeom prst="rect">
            <a:avLst/>
          </a:prstGeom>
        </p:spPr>
      </p:pic>
      <p:pic>
        <p:nvPicPr>
          <p:cNvPr id="29" name="Picture 28">
            <a:extLst>
              <a:ext uri="{FF2B5EF4-FFF2-40B4-BE49-F238E27FC236}">
                <a16:creationId xmlns:a16="http://schemas.microsoft.com/office/drawing/2014/main" id="{DCFEC825-EF93-1C2F-7D84-D96712CAFA58}"/>
              </a:ext>
            </a:extLst>
          </p:cNvPr>
          <p:cNvPicPr>
            <a:picLocks noChangeAspect="1"/>
          </p:cNvPicPr>
          <p:nvPr/>
        </p:nvPicPr>
        <p:blipFill>
          <a:blip r:embed="rId10"/>
          <a:stretch>
            <a:fillRect/>
          </a:stretch>
        </p:blipFill>
        <p:spPr>
          <a:xfrm>
            <a:off x="3268301" y="10945212"/>
            <a:ext cx="1286054" cy="571580"/>
          </a:xfrm>
          <a:prstGeom prst="rect">
            <a:avLst/>
          </a:prstGeom>
        </p:spPr>
      </p:pic>
      <p:sp>
        <p:nvSpPr>
          <p:cNvPr id="30" name="TextBox 29">
            <a:extLst>
              <a:ext uri="{FF2B5EF4-FFF2-40B4-BE49-F238E27FC236}">
                <a16:creationId xmlns:a16="http://schemas.microsoft.com/office/drawing/2014/main" id="{FFCC48D1-32B0-0180-37A8-E78B7E14CB5B}"/>
              </a:ext>
            </a:extLst>
          </p:cNvPr>
          <p:cNvSpPr txBox="1"/>
          <p:nvPr/>
        </p:nvSpPr>
        <p:spPr>
          <a:xfrm>
            <a:off x="-80070" y="10525569"/>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31" name="TextBox 30">
            <a:extLst>
              <a:ext uri="{FF2B5EF4-FFF2-40B4-BE49-F238E27FC236}">
                <a16:creationId xmlns:a16="http://schemas.microsoft.com/office/drawing/2014/main" id="{E58F2983-E3B0-EEAE-2B05-C3C46E7DAB35}"/>
              </a:ext>
            </a:extLst>
          </p:cNvPr>
          <p:cNvSpPr txBox="1"/>
          <p:nvPr/>
        </p:nvSpPr>
        <p:spPr>
          <a:xfrm>
            <a:off x="1667343" y="11406877"/>
            <a:ext cx="5325753" cy="369332"/>
          </a:xfrm>
          <a:prstGeom prst="rect">
            <a:avLst/>
          </a:prstGeom>
          <a:noFill/>
        </p:spPr>
        <p:txBody>
          <a:bodyPr wrap="none" rtlCol="0">
            <a:spAutoFit/>
          </a:bodyPr>
          <a:lstStyle/>
          <a:p>
            <a:r>
              <a:rPr lang="en-US" dirty="0"/>
              <a:t>We can also make this equation that looks like a line</a:t>
            </a:r>
          </a:p>
        </p:txBody>
      </p:sp>
    </p:spTree>
    <p:extLst>
      <p:ext uri="{BB962C8B-B14F-4D97-AF65-F5344CB8AC3E}">
        <p14:creationId xmlns:p14="http://schemas.microsoft.com/office/powerpoint/2010/main" val="125336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4577</TotalTime>
  <Words>5575</Words>
  <Application>Microsoft Office PowerPoint</Application>
  <PresentationFormat>Custom</PresentationFormat>
  <Paragraphs>593</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2024-08-20T15:27:28Z</dcterms:created>
  <dcterms:modified xsi:type="dcterms:W3CDTF">2024-10-02T00:54:59Z</dcterms:modified>
</cp:coreProperties>
</file>